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ontserrat-regular.fntdata"/><Relationship Id="rId21" Type="http://schemas.openxmlformats.org/officeDocument/2006/relationships/font" Target="fonts/Robo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275dd7bd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75dd7bd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275dd7bd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275dd7bd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275dd7bd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275dd7bd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275dd7b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275dd7b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2bf4c9b0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2bf4c9b0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system initiates its program within an Activity starting with a call on onCreate() callback method. There is a sequence of callback methods that start up an activity and a sequence of callback methods that tear down an activity. This model is loosely based on MVC architecture with the controller</a:t>
            </a:r>
            <a:endParaRPr/>
          </a:p>
          <a:p>
            <a:pPr indent="0" lvl="0" marL="0" rtl="0" algn="l">
              <a:spcBef>
                <a:spcPts val="0"/>
              </a:spcBef>
              <a:spcAft>
                <a:spcPts val="0"/>
              </a:spcAft>
              <a:buNone/>
            </a:pPr>
            <a:r>
              <a:rPr lang="en"/>
              <a:t>being the Activity class, View being the resources and widgets and model being the entities or Classes with main Business Logic. </a:t>
            </a:r>
            <a:r>
              <a:rPr lang="en" sz="1200">
                <a:solidFill>
                  <a:srgbClr val="202124"/>
                </a:solidFill>
                <a:highlight>
                  <a:srgbClr val="FFFFFF"/>
                </a:highlight>
                <a:latin typeface="Roboto"/>
                <a:ea typeface="Roboto"/>
                <a:cs typeface="Roboto"/>
                <a:sym typeface="Roboto"/>
              </a:rPr>
              <a:t>This design creates a consistent and pleasant user experience. Regardless of whether the user comes back to the app several minutes after they've last closed it or several days later, they instantly see a user's information that the app persists locally.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275dd7bd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75dd7bd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2bc8fa4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bc8fa4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2bf4c9b0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2bf4c9b0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275dd7bd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275dd7bd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2bc8fa4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2bc8fa4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275dd7bd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75dd7bd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ZScgAdzNprjud0y8MpS_YTe4ADGpjVpQ/view" TargetMode="External"/><Relationship Id="rId4" Type="http://schemas.openxmlformats.org/officeDocument/2006/relationships/image" Target="../media/image1.png"/><Relationship Id="rId5" Type="http://schemas.openxmlformats.org/officeDocument/2006/relationships/hyperlink" Target="http://drive.google.com/file/d/1Nq_oMNH8KXrcSEsKT7s6hkBiPLpFuP6c/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Gh5cvtM26Bcv8b2Tjg1-Ds3C_p6qQ4Zy/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8975" y="1578400"/>
            <a:ext cx="58188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OpenCameraRefined</a:t>
            </a:r>
            <a:endParaRPr/>
          </a:p>
        </p:txBody>
      </p:sp>
      <p:sp>
        <p:nvSpPr>
          <p:cNvPr id="135" name="Google Shape;135;p13"/>
          <p:cNvSpPr txBox="1"/>
          <p:nvPr>
            <p:ph idx="1" type="subTitle"/>
          </p:nvPr>
        </p:nvSpPr>
        <p:spPr>
          <a:xfrm>
            <a:off x="4140975" y="2651200"/>
            <a:ext cx="3470700" cy="12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Grp 211:</a:t>
            </a:r>
            <a:endParaRPr/>
          </a:p>
          <a:p>
            <a:pPr indent="0" lvl="0" marL="0" rtl="0" algn="l">
              <a:spcBef>
                <a:spcPts val="0"/>
              </a:spcBef>
              <a:spcAft>
                <a:spcPts val="0"/>
              </a:spcAft>
              <a:buNone/>
            </a:pPr>
            <a:r>
              <a:rPr lang="en"/>
              <a:t>Pedram Yazdinia</a:t>
            </a:r>
            <a:endParaRPr/>
          </a:p>
          <a:p>
            <a:pPr indent="0" lvl="0" marL="0" rtl="0" algn="l">
              <a:spcBef>
                <a:spcPts val="0"/>
              </a:spcBef>
              <a:spcAft>
                <a:spcPts val="0"/>
              </a:spcAft>
              <a:buNone/>
            </a:pPr>
            <a:r>
              <a:rPr lang="en"/>
              <a:t>Faisal Jaffer</a:t>
            </a:r>
            <a:endParaRPr/>
          </a:p>
          <a:p>
            <a:pPr indent="0" lvl="0" marL="0" rtl="0" algn="l">
              <a:spcBef>
                <a:spcPts val="0"/>
              </a:spcBef>
              <a:spcAft>
                <a:spcPts val="0"/>
              </a:spcAft>
              <a:buNone/>
            </a:pPr>
            <a:r>
              <a:rPr lang="en"/>
              <a:t>Zayed Sheet</a:t>
            </a:r>
            <a:endParaRPr/>
          </a:p>
          <a:p>
            <a:pPr indent="0" lvl="0" marL="0" rtl="0" algn="l">
              <a:spcBef>
                <a:spcPts val="0"/>
              </a:spcBef>
              <a:spcAft>
                <a:spcPts val="0"/>
              </a:spcAft>
              <a:buNone/>
            </a:pPr>
            <a:r>
              <a:rPr lang="en"/>
              <a:t>Dominik Buszowiecki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and Testing</a:t>
            </a:r>
            <a:endParaRPr/>
          </a:p>
        </p:txBody>
      </p:sp>
      <p:pic>
        <p:nvPicPr>
          <p:cNvPr id="235" name="Google Shape;235;p22"/>
          <p:cNvPicPr preferRelativeResize="0"/>
          <p:nvPr/>
        </p:nvPicPr>
        <p:blipFill>
          <a:blip r:embed="rId3">
            <a:alphaModFix/>
          </a:blip>
          <a:stretch>
            <a:fillRect/>
          </a:stretch>
        </p:blipFill>
        <p:spPr>
          <a:xfrm>
            <a:off x="5312675" y="1748925"/>
            <a:ext cx="3433625" cy="2460575"/>
          </a:xfrm>
          <a:prstGeom prst="rect">
            <a:avLst/>
          </a:prstGeom>
          <a:noFill/>
          <a:ln cap="flat" cmpd="sng" w="28575">
            <a:solidFill>
              <a:schemeClr val="lt2"/>
            </a:solidFill>
            <a:prstDash val="solid"/>
            <a:round/>
            <a:headEnd len="sm" w="sm" type="none"/>
            <a:tailEnd len="sm" w="sm" type="none"/>
          </a:ln>
        </p:spPr>
      </p:pic>
      <p:pic>
        <p:nvPicPr>
          <p:cNvPr id="236" name="Google Shape;236;p22"/>
          <p:cNvPicPr preferRelativeResize="0"/>
          <p:nvPr/>
        </p:nvPicPr>
        <p:blipFill>
          <a:blip r:embed="rId4">
            <a:alphaModFix/>
          </a:blip>
          <a:stretch>
            <a:fillRect/>
          </a:stretch>
        </p:blipFill>
        <p:spPr>
          <a:xfrm>
            <a:off x="586125" y="1748926"/>
            <a:ext cx="3943651" cy="241707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and Conclusion</a:t>
            </a:r>
            <a:endParaRPr/>
          </a:p>
        </p:txBody>
      </p:sp>
      <p:pic>
        <p:nvPicPr>
          <p:cNvPr id="242" name="Google Shape;242;p23"/>
          <p:cNvPicPr preferRelativeResize="0"/>
          <p:nvPr/>
        </p:nvPicPr>
        <p:blipFill>
          <a:blip r:embed="rId3">
            <a:alphaModFix/>
          </a:blip>
          <a:stretch>
            <a:fillRect/>
          </a:stretch>
        </p:blipFill>
        <p:spPr>
          <a:xfrm>
            <a:off x="502586" y="1801510"/>
            <a:ext cx="4742455" cy="2371228"/>
          </a:xfrm>
          <a:prstGeom prst="rect">
            <a:avLst/>
          </a:prstGeom>
          <a:noFill/>
          <a:ln cap="flat" cmpd="sng" w="28575">
            <a:solidFill>
              <a:schemeClr val="dk2"/>
            </a:solidFill>
            <a:prstDash val="solid"/>
            <a:round/>
            <a:headEnd len="sm" w="sm" type="none"/>
            <a:tailEnd len="sm" w="sm" type="none"/>
          </a:ln>
        </p:spPr>
      </p:pic>
      <p:pic>
        <p:nvPicPr>
          <p:cNvPr id="243" name="Google Shape;243;p23"/>
          <p:cNvPicPr preferRelativeResize="0"/>
          <p:nvPr/>
        </p:nvPicPr>
        <p:blipFill>
          <a:blip r:embed="rId4">
            <a:alphaModFix/>
          </a:blip>
          <a:stretch>
            <a:fillRect/>
          </a:stretch>
        </p:blipFill>
        <p:spPr>
          <a:xfrm>
            <a:off x="6012026" y="1016275"/>
            <a:ext cx="2311177" cy="35308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49" name="Google Shape;249;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people using their camera application on their Android mobile devices encounter issues where a certain functionality may be inaccessible. This could be because the functionality is </a:t>
            </a:r>
            <a:r>
              <a:rPr lang="en"/>
              <a:t>difficult</a:t>
            </a:r>
            <a:r>
              <a:rPr lang="en"/>
              <a:t> to find, use or simply does not exist. Often, we can see that users tend to prefer external applications such as Snapchat, Instagram and TikTok for a camera because of the features and functionalities that make it more accessible towards the user's needs.</a:t>
            </a:r>
            <a:endParaRPr/>
          </a:p>
          <a:p>
            <a:pPr indent="0" lvl="0" marL="0" rtl="0" algn="l">
              <a:spcBef>
                <a:spcPts val="1600"/>
              </a:spcBef>
              <a:spcAft>
                <a:spcPts val="0"/>
              </a:spcAft>
              <a:buNone/>
            </a:pPr>
            <a:r>
              <a:rPr lang="en"/>
              <a:t>OpenCameraRefined is designed to change the way we capture pictures through our phones. Using image processing algorithms and machine learning, the team is focused on enabling the software to process and recognize a certain gesture in real time while being able to offer real time filter.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a:t>
            </a:r>
            <a:r>
              <a:rPr lang="en"/>
              <a:t> Architecture </a:t>
            </a:r>
            <a:endParaRPr/>
          </a:p>
        </p:txBody>
      </p:sp>
      <p:pic>
        <p:nvPicPr>
          <p:cNvPr id="147" name="Google Shape;147;p15"/>
          <p:cNvPicPr preferRelativeResize="0"/>
          <p:nvPr/>
        </p:nvPicPr>
        <p:blipFill>
          <a:blip r:embed="rId3">
            <a:alphaModFix/>
          </a:blip>
          <a:stretch>
            <a:fillRect/>
          </a:stretch>
        </p:blipFill>
        <p:spPr>
          <a:xfrm>
            <a:off x="1886013" y="1307850"/>
            <a:ext cx="5371975" cy="320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a:t>
            </a:r>
            <a:endParaRPr/>
          </a:p>
        </p:txBody>
      </p:sp>
      <p:pic>
        <p:nvPicPr>
          <p:cNvPr id="153" name="Google Shape;153;p16"/>
          <p:cNvPicPr preferRelativeResize="0"/>
          <p:nvPr/>
        </p:nvPicPr>
        <p:blipFill>
          <a:blip r:embed="rId3">
            <a:alphaModFix/>
          </a:blip>
          <a:stretch>
            <a:fillRect/>
          </a:stretch>
        </p:blipFill>
        <p:spPr>
          <a:xfrm>
            <a:off x="2309825" y="1136275"/>
            <a:ext cx="4524349" cy="1746650"/>
          </a:xfrm>
          <a:prstGeom prst="rect">
            <a:avLst/>
          </a:prstGeom>
          <a:noFill/>
          <a:ln>
            <a:noFill/>
          </a:ln>
        </p:spPr>
      </p:pic>
      <p:pic>
        <p:nvPicPr>
          <p:cNvPr id="154" name="Google Shape;154;p16"/>
          <p:cNvPicPr preferRelativeResize="0"/>
          <p:nvPr/>
        </p:nvPicPr>
        <p:blipFill>
          <a:blip r:embed="rId4">
            <a:alphaModFix/>
          </a:blip>
          <a:stretch>
            <a:fillRect/>
          </a:stretch>
        </p:blipFill>
        <p:spPr>
          <a:xfrm>
            <a:off x="2309825" y="2983725"/>
            <a:ext cx="4524350" cy="181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Training</a:t>
            </a:r>
            <a:endParaRPr/>
          </a:p>
        </p:txBody>
      </p:sp>
      <p:pic>
        <p:nvPicPr>
          <p:cNvPr id="160" name="Google Shape;160;p17"/>
          <p:cNvPicPr preferRelativeResize="0"/>
          <p:nvPr/>
        </p:nvPicPr>
        <p:blipFill rotWithShape="1">
          <a:blip r:embed="rId3">
            <a:alphaModFix/>
          </a:blip>
          <a:srcRect b="0" l="0" r="4187" t="0"/>
          <a:stretch/>
        </p:blipFill>
        <p:spPr>
          <a:xfrm>
            <a:off x="838625" y="2158313"/>
            <a:ext cx="1730400" cy="722425"/>
          </a:xfrm>
          <a:prstGeom prst="rect">
            <a:avLst/>
          </a:prstGeom>
          <a:noFill/>
          <a:ln>
            <a:noFill/>
          </a:ln>
        </p:spPr>
      </p:pic>
      <p:pic>
        <p:nvPicPr>
          <p:cNvPr id="161" name="Google Shape;161;p17"/>
          <p:cNvPicPr preferRelativeResize="0"/>
          <p:nvPr/>
        </p:nvPicPr>
        <p:blipFill rotWithShape="1">
          <a:blip r:embed="rId4">
            <a:alphaModFix/>
          </a:blip>
          <a:srcRect b="17490" l="0" r="0" t="26842"/>
          <a:stretch/>
        </p:blipFill>
        <p:spPr>
          <a:xfrm>
            <a:off x="835625" y="1190575"/>
            <a:ext cx="1730400" cy="722424"/>
          </a:xfrm>
          <a:prstGeom prst="rect">
            <a:avLst/>
          </a:prstGeom>
          <a:noFill/>
          <a:ln>
            <a:noFill/>
          </a:ln>
        </p:spPr>
      </p:pic>
      <p:sp>
        <p:nvSpPr>
          <p:cNvPr id="162" name="Google Shape;162;p17"/>
          <p:cNvSpPr txBox="1"/>
          <p:nvPr/>
        </p:nvSpPr>
        <p:spPr>
          <a:xfrm>
            <a:off x="779675" y="851950"/>
            <a:ext cx="2025000" cy="33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Label Data</a:t>
            </a:r>
            <a:endParaRPr>
              <a:solidFill>
                <a:srgbClr val="FFFFFF"/>
              </a:solidFill>
              <a:latin typeface="Lato"/>
              <a:ea typeface="Lato"/>
              <a:cs typeface="Lato"/>
              <a:sym typeface="Lato"/>
            </a:endParaRPr>
          </a:p>
        </p:txBody>
      </p:sp>
      <p:cxnSp>
        <p:nvCxnSpPr>
          <p:cNvPr id="163" name="Google Shape;163;p17"/>
          <p:cNvCxnSpPr>
            <a:stCxn id="161" idx="2"/>
            <a:endCxn id="160" idx="0"/>
          </p:cNvCxnSpPr>
          <p:nvPr/>
        </p:nvCxnSpPr>
        <p:spPr>
          <a:xfrm>
            <a:off x="1700825" y="1912999"/>
            <a:ext cx="3000" cy="2454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17"/>
          <p:cNvSpPr txBox="1"/>
          <p:nvPr/>
        </p:nvSpPr>
        <p:spPr>
          <a:xfrm>
            <a:off x="554625" y="3254800"/>
            <a:ext cx="1070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Image File</a:t>
            </a:r>
            <a:endParaRPr>
              <a:solidFill>
                <a:srgbClr val="FFFFFF"/>
              </a:solidFill>
              <a:latin typeface="Lato"/>
              <a:ea typeface="Lato"/>
              <a:cs typeface="Lato"/>
              <a:sym typeface="Lato"/>
            </a:endParaRPr>
          </a:p>
        </p:txBody>
      </p:sp>
      <p:sp>
        <p:nvSpPr>
          <p:cNvPr id="165" name="Google Shape;165;p17"/>
          <p:cNvSpPr txBox="1"/>
          <p:nvPr/>
        </p:nvSpPr>
        <p:spPr>
          <a:xfrm>
            <a:off x="1762625" y="3254800"/>
            <a:ext cx="1070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XML File</a:t>
            </a:r>
            <a:endParaRPr>
              <a:solidFill>
                <a:srgbClr val="FFFFFF"/>
              </a:solidFill>
              <a:latin typeface="Lato"/>
              <a:ea typeface="Lato"/>
              <a:cs typeface="Lato"/>
              <a:sym typeface="Lato"/>
            </a:endParaRPr>
          </a:p>
        </p:txBody>
      </p:sp>
      <p:cxnSp>
        <p:nvCxnSpPr>
          <p:cNvPr id="166" name="Google Shape;166;p17"/>
          <p:cNvCxnSpPr>
            <a:stCxn id="160" idx="2"/>
            <a:endCxn id="164" idx="0"/>
          </p:cNvCxnSpPr>
          <p:nvPr/>
        </p:nvCxnSpPr>
        <p:spPr>
          <a:xfrm flipH="1">
            <a:off x="1090025" y="2880738"/>
            <a:ext cx="613800" cy="3741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17"/>
          <p:cNvCxnSpPr>
            <a:stCxn id="160" idx="2"/>
            <a:endCxn id="165" idx="0"/>
          </p:cNvCxnSpPr>
          <p:nvPr/>
        </p:nvCxnSpPr>
        <p:spPr>
          <a:xfrm>
            <a:off x="1703825" y="2880738"/>
            <a:ext cx="594300" cy="37410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17"/>
          <p:cNvSpPr txBox="1"/>
          <p:nvPr/>
        </p:nvSpPr>
        <p:spPr>
          <a:xfrm>
            <a:off x="720575" y="3900725"/>
            <a:ext cx="1730400" cy="6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Data set consists of 100 images</a:t>
            </a:r>
            <a:endParaRPr>
              <a:solidFill>
                <a:srgbClr val="FFFFFF"/>
              </a:solidFill>
              <a:latin typeface="Lato"/>
              <a:ea typeface="Lato"/>
              <a:cs typeface="Lato"/>
              <a:sym typeface="Lato"/>
            </a:endParaRPr>
          </a:p>
        </p:txBody>
      </p:sp>
      <p:sp>
        <p:nvSpPr>
          <p:cNvPr id="169" name="Google Shape;169;p17"/>
          <p:cNvSpPr txBox="1"/>
          <p:nvPr/>
        </p:nvSpPr>
        <p:spPr>
          <a:xfrm>
            <a:off x="3543513" y="851875"/>
            <a:ext cx="2025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2.         Training</a:t>
            </a:r>
            <a:endParaRPr>
              <a:solidFill>
                <a:srgbClr val="FFFFFF"/>
              </a:solidFill>
              <a:latin typeface="Lato"/>
              <a:ea typeface="Lato"/>
              <a:cs typeface="Lato"/>
              <a:sym typeface="Lato"/>
            </a:endParaRPr>
          </a:p>
        </p:txBody>
      </p:sp>
      <p:pic>
        <p:nvPicPr>
          <p:cNvPr id="170" name="Google Shape;170;p17"/>
          <p:cNvPicPr preferRelativeResize="0"/>
          <p:nvPr/>
        </p:nvPicPr>
        <p:blipFill>
          <a:blip r:embed="rId5">
            <a:alphaModFix/>
          </a:blip>
          <a:stretch>
            <a:fillRect/>
          </a:stretch>
        </p:blipFill>
        <p:spPr>
          <a:xfrm>
            <a:off x="3208750" y="2125938"/>
            <a:ext cx="2524624" cy="849750"/>
          </a:xfrm>
          <a:prstGeom prst="rect">
            <a:avLst/>
          </a:prstGeom>
          <a:noFill/>
          <a:ln>
            <a:noFill/>
          </a:ln>
        </p:spPr>
      </p:pic>
      <p:sp>
        <p:nvSpPr>
          <p:cNvPr id="171" name="Google Shape;171;p17"/>
          <p:cNvSpPr txBox="1"/>
          <p:nvPr/>
        </p:nvSpPr>
        <p:spPr>
          <a:xfrm>
            <a:off x="3488863" y="1264250"/>
            <a:ext cx="17304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Image</a:t>
            </a:r>
            <a:endParaRPr>
              <a:solidFill>
                <a:srgbClr val="FFFFFF"/>
              </a:solidFill>
              <a:latin typeface="Lato"/>
              <a:ea typeface="Lato"/>
              <a:cs typeface="Lato"/>
              <a:sym typeface="Lato"/>
            </a:endParaRPr>
          </a:p>
        </p:txBody>
      </p:sp>
      <p:cxnSp>
        <p:nvCxnSpPr>
          <p:cNvPr id="172" name="Google Shape;172;p17"/>
          <p:cNvCxnSpPr/>
          <p:nvPr/>
        </p:nvCxnSpPr>
        <p:spPr>
          <a:xfrm>
            <a:off x="5197150" y="1475825"/>
            <a:ext cx="4374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7"/>
          <p:cNvCxnSpPr/>
          <p:nvPr/>
        </p:nvCxnSpPr>
        <p:spPr>
          <a:xfrm>
            <a:off x="5634550" y="1475825"/>
            <a:ext cx="7200" cy="3105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7"/>
          <p:cNvCxnSpPr>
            <a:endCxn id="170" idx="1"/>
          </p:cNvCxnSpPr>
          <p:nvPr/>
        </p:nvCxnSpPr>
        <p:spPr>
          <a:xfrm flipH="1">
            <a:off x="3208750" y="1778313"/>
            <a:ext cx="2447100" cy="772500"/>
          </a:xfrm>
          <a:prstGeom prst="bentConnector3">
            <a:avLst>
              <a:gd fmla="val 109731" name="adj1"/>
            </a:avLst>
          </a:prstGeom>
          <a:noFill/>
          <a:ln cap="flat" cmpd="sng" w="9525">
            <a:solidFill>
              <a:schemeClr val="dk2"/>
            </a:solidFill>
            <a:prstDash val="solid"/>
            <a:round/>
            <a:headEnd len="med" w="med" type="none"/>
            <a:tailEnd len="med" w="med" type="none"/>
          </a:ln>
        </p:spPr>
      </p:cxnSp>
      <p:sp>
        <p:nvSpPr>
          <p:cNvPr id="175" name="Google Shape;175;p17"/>
          <p:cNvSpPr txBox="1"/>
          <p:nvPr/>
        </p:nvSpPr>
        <p:spPr>
          <a:xfrm>
            <a:off x="3488875" y="3279025"/>
            <a:ext cx="1964400" cy="11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s</a:t>
            </a:r>
            <a:r>
              <a:rPr lang="en">
                <a:solidFill>
                  <a:srgbClr val="FFFFFF"/>
                </a:solidFill>
                <a:latin typeface="Lato"/>
                <a:ea typeface="Lato"/>
                <a:cs typeface="Lato"/>
                <a:sym typeface="Lato"/>
              </a:rPr>
              <a:t>mile: {coordinates}</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thumb</a:t>
            </a:r>
            <a:r>
              <a:rPr lang="en">
                <a:solidFill>
                  <a:srgbClr val="FFFFFF"/>
                </a:solidFill>
                <a:latin typeface="Lato"/>
                <a:ea typeface="Lato"/>
                <a:cs typeface="Lato"/>
                <a:sym typeface="Lato"/>
              </a:rPr>
              <a:t>: {coordinates}</a:t>
            </a:r>
            <a:endParaRPr>
              <a:solidFill>
                <a:srgbClr val="FFFFFF"/>
              </a:solidFill>
              <a:latin typeface="Lato"/>
              <a:ea typeface="Lato"/>
              <a:cs typeface="Lato"/>
              <a:sym typeface="Lato"/>
            </a:endParaRPr>
          </a:p>
        </p:txBody>
      </p:sp>
      <p:cxnSp>
        <p:nvCxnSpPr>
          <p:cNvPr id="176" name="Google Shape;176;p17"/>
          <p:cNvCxnSpPr>
            <a:stCxn id="170" idx="3"/>
          </p:cNvCxnSpPr>
          <p:nvPr/>
        </p:nvCxnSpPr>
        <p:spPr>
          <a:xfrm flipH="1" rot="10800000">
            <a:off x="5733374" y="2547213"/>
            <a:ext cx="268200" cy="36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17"/>
          <p:cNvCxnSpPr/>
          <p:nvPr/>
        </p:nvCxnSpPr>
        <p:spPr>
          <a:xfrm>
            <a:off x="6008475" y="2547225"/>
            <a:ext cx="7200" cy="13125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17"/>
          <p:cNvCxnSpPr>
            <a:endCxn id="175" idx="3"/>
          </p:cNvCxnSpPr>
          <p:nvPr/>
        </p:nvCxnSpPr>
        <p:spPr>
          <a:xfrm flipH="1">
            <a:off x="5453275" y="3845425"/>
            <a:ext cx="555300" cy="141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17"/>
          <p:cNvSpPr txBox="1"/>
          <p:nvPr/>
        </p:nvSpPr>
        <p:spPr>
          <a:xfrm>
            <a:off x="6546000" y="904100"/>
            <a:ext cx="2025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3</a:t>
            </a:r>
            <a:r>
              <a:rPr lang="en">
                <a:solidFill>
                  <a:srgbClr val="FFFFFF"/>
                </a:solidFill>
                <a:latin typeface="Lato"/>
                <a:ea typeface="Lato"/>
                <a:cs typeface="Lato"/>
                <a:sym typeface="Lato"/>
              </a:rPr>
              <a:t>.         Validation</a:t>
            </a:r>
            <a:endParaRPr>
              <a:solidFill>
                <a:srgbClr val="FFFFFF"/>
              </a:solidFill>
              <a:latin typeface="Lato"/>
              <a:ea typeface="Lato"/>
              <a:cs typeface="Lato"/>
              <a:sym typeface="Lato"/>
            </a:endParaRPr>
          </a:p>
        </p:txBody>
      </p:sp>
      <p:pic>
        <p:nvPicPr>
          <p:cNvPr id="180" name="Google Shape;180;p17"/>
          <p:cNvPicPr preferRelativeResize="0"/>
          <p:nvPr/>
        </p:nvPicPr>
        <p:blipFill rotWithShape="1">
          <a:blip r:embed="rId6">
            <a:alphaModFix/>
          </a:blip>
          <a:srcRect b="0" l="0" r="44444" t="0"/>
          <a:stretch/>
        </p:blipFill>
        <p:spPr>
          <a:xfrm>
            <a:off x="6345200" y="1387288"/>
            <a:ext cx="2104100" cy="1480750"/>
          </a:xfrm>
          <a:prstGeom prst="rect">
            <a:avLst/>
          </a:prstGeom>
          <a:noFill/>
          <a:ln>
            <a:noFill/>
          </a:ln>
        </p:spPr>
      </p:pic>
      <p:pic>
        <p:nvPicPr>
          <p:cNvPr id="181" name="Google Shape;181;p17"/>
          <p:cNvPicPr preferRelativeResize="0"/>
          <p:nvPr/>
        </p:nvPicPr>
        <p:blipFill rotWithShape="1">
          <a:blip r:embed="rId7">
            <a:alphaModFix/>
          </a:blip>
          <a:srcRect b="-9" l="57877" r="0" t="1341"/>
          <a:stretch/>
        </p:blipFill>
        <p:spPr>
          <a:xfrm>
            <a:off x="6345200" y="2947475"/>
            <a:ext cx="2104100" cy="17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Deployment</a:t>
            </a:r>
            <a:endParaRPr/>
          </a:p>
        </p:txBody>
      </p:sp>
      <p:pic>
        <p:nvPicPr>
          <p:cNvPr id="187" name="Google Shape;187;p18"/>
          <p:cNvPicPr preferRelativeResize="0"/>
          <p:nvPr/>
        </p:nvPicPr>
        <p:blipFill rotWithShape="1">
          <a:blip r:embed="rId3">
            <a:alphaModFix/>
          </a:blip>
          <a:srcRect b="49036" l="30844" r="31197" t="0"/>
          <a:stretch/>
        </p:blipFill>
        <p:spPr>
          <a:xfrm>
            <a:off x="1248825" y="1114525"/>
            <a:ext cx="1453424" cy="1799401"/>
          </a:xfrm>
          <a:prstGeom prst="rect">
            <a:avLst/>
          </a:prstGeom>
          <a:noFill/>
          <a:ln>
            <a:noFill/>
          </a:ln>
        </p:spPr>
      </p:pic>
      <p:pic>
        <p:nvPicPr>
          <p:cNvPr id="188" name="Google Shape;188;p18"/>
          <p:cNvPicPr preferRelativeResize="0"/>
          <p:nvPr/>
        </p:nvPicPr>
        <p:blipFill rotWithShape="1">
          <a:blip r:embed="rId4">
            <a:alphaModFix/>
          </a:blip>
          <a:srcRect b="0" l="2837" r="60311" t="57294"/>
          <a:stretch/>
        </p:blipFill>
        <p:spPr>
          <a:xfrm>
            <a:off x="1269987" y="3231425"/>
            <a:ext cx="1411099" cy="1507901"/>
          </a:xfrm>
          <a:prstGeom prst="rect">
            <a:avLst/>
          </a:prstGeom>
          <a:noFill/>
          <a:ln>
            <a:noFill/>
          </a:ln>
        </p:spPr>
      </p:pic>
      <p:pic>
        <p:nvPicPr>
          <p:cNvPr id="189" name="Google Shape;189;p18"/>
          <p:cNvPicPr preferRelativeResize="0"/>
          <p:nvPr/>
        </p:nvPicPr>
        <p:blipFill rotWithShape="1">
          <a:blip r:embed="rId5">
            <a:alphaModFix/>
          </a:blip>
          <a:srcRect b="3137" l="58699" r="5446" t="2344"/>
          <a:stretch/>
        </p:blipFill>
        <p:spPr>
          <a:xfrm>
            <a:off x="3737425" y="1044225"/>
            <a:ext cx="1213575" cy="2133900"/>
          </a:xfrm>
          <a:prstGeom prst="rect">
            <a:avLst/>
          </a:prstGeom>
          <a:noFill/>
          <a:ln>
            <a:noFill/>
          </a:ln>
        </p:spPr>
      </p:pic>
      <p:sp>
        <p:nvSpPr>
          <p:cNvPr id="190" name="Google Shape;190;p18"/>
          <p:cNvSpPr txBox="1"/>
          <p:nvPr/>
        </p:nvSpPr>
        <p:spPr>
          <a:xfrm>
            <a:off x="5152300" y="1793625"/>
            <a:ext cx="16326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Faces? WHERE??</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Thumb? WHERE??</a:t>
            </a:r>
            <a:endParaRPr>
              <a:solidFill>
                <a:srgbClr val="FFFFFF"/>
              </a:solidFill>
              <a:latin typeface="Lato"/>
              <a:ea typeface="Lato"/>
              <a:cs typeface="Lato"/>
              <a:sym typeface="Lato"/>
            </a:endParaRPr>
          </a:p>
        </p:txBody>
      </p:sp>
      <p:pic>
        <p:nvPicPr>
          <p:cNvPr id="191" name="Google Shape;191;p18"/>
          <p:cNvPicPr preferRelativeResize="0"/>
          <p:nvPr/>
        </p:nvPicPr>
        <p:blipFill rotWithShape="1">
          <a:blip r:embed="rId5">
            <a:alphaModFix/>
          </a:blip>
          <a:srcRect b="3137" l="58699" r="5446" t="2344"/>
          <a:stretch/>
        </p:blipFill>
        <p:spPr>
          <a:xfrm>
            <a:off x="6976400" y="1044225"/>
            <a:ext cx="1213575" cy="2133900"/>
          </a:xfrm>
          <a:prstGeom prst="rect">
            <a:avLst/>
          </a:prstGeom>
          <a:noFill/>
          <a:ln>
            <a:noFill/>
          </a:ln>
        </p:spPr>
      </p:pic>
      <p:sp>
        <p:nvSpPr>
          <p:cNvPr id="192" name="Google Shape;192;p18"/>
          <p:cNvSpPr/>
          <p:nvPr/>
        </p:nvSpPr>
        <p:spPr>
          <a:xfrm>
            <a:off x="7343338" y="1425200"/>
            <a:ext cx="479700" cy="564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18"/>
          <p:cNvCxnSpPr>
            <a:stCxn id="189" idx="3"/>
            <a:endCxn id="190" idx="1"/>
          </p:cNvCxnSpPr>
          <p:nvPr/>
        </p:nvCxnSpPr>
        <p:spPr>
          <a:xfrm>
            <a:off x="4951000" y="2111175"/>
            <a:ext cx="201300" cy="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18"/>
          <p:cNvCxnSpPr>
            <a:endCxn id="191" idx="1"/>
          </p:cNvCxnSpPr>
          <p:nvPr/>
        </p:nvCxnSpPr>
        <p:spPr>
          <a:xfrm flipH="1" rot="10800000">
            <a:off x="6787400" y="2111175"/>
            <a:ext cx="189000" cy="54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18"/>
          <p:cNvSpPr txBox="1"/>
          <p:nvPr/>
        </p:nvSpPr>
        <p:spPr>
          <a:xfrm>
            <a:off x="5147400" y="2850425"/>
            <a:ext cx="16326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GestureController</a:t>
            </a:r>
            <a:endParaRPr>
              <a:solidFill>
                <a:srgbClr val="FFFFFF"/>
              </a:solidFill>
              <a:latin typeface="Lato"/>
              <a:ea typeface="Lato"/>
              <a:cs typeface="Lato"/>
              <a:sym typeface="Lato"/>
            </a:endParaRPr>
          </a:p>
        </p:txBody>
      </p:sp>
      <p:sp>
        <p:nvSpPr>
          <p:cNvPr id="196" name="Google Shape;196;p18"/>
          <p:cNvSpPr/>
          <p:nvPr/>
        </p:nvSpPr>
        <p:spPr>
          <a:xfrm>
            <a:off x="1072450" y="949425"/>
            <a:ext cx="1855500" cy="393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612450" y="871800"/>
            <a:ext cx="4875300" cy="401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18"/>
          <p:cNvCxnSpPr/>
          <p:nvPr/>
        </p:nvCxnSpPr>
        <p:spPr>
          <a:xfrm rot="10800000">
            <a:off x="2942150" y="4028725"/>
            <a:ext cx="3033900" cy="141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18"/>
          <p:cNvCxnSpPr/>
          <p:nvPr/>
        </p:nvCxnSpPr>
        <p:spPr>
          <a:xfrm flipH="1">
            <a:off x="5968850" y="3182050"/>
            <a:ext cx="7200" cy="8538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18"/>
          <p:cNvCxnSpPr/>
          <p:nvPr/>
        </p:nvCxnSpPr>
        <p:spPr>
          <a:xfrm flipH="1" rot="10800000">
            <a:off x="2935100" y="3838075"/>
            <a:ext cx="2815200" cy="7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18"/>
          <p:cNvCxnSpPr/>
          <p:nvPr/>
        </p:nvCxnSpPr>
        <p:spPr>
          <a:xfrm rot="10800000">
            <a:off x="5764400" y="3189175"/>
            <a:ext cx="0" cy="6420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18"/>
          <p:cNvCxnSpPr/>
          <p:nvPr/>
        </p:nvCxnSpPr>
        <p:spPr>
          <a:xfrm rot="10800000">
            <a:off x="5771450" y="2363525"/>
            <a:ext cx="0" cy="4587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18"/>
          <p:cNvCxnSpPr/>
          <p:nvPr/>
        </p:nvCxnSpPr>
        <p:spPr>
          <a:xfrm>
            <a:off x="5969000" y="2405950"/>
            <a:ext cx="14100" cy="51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Demo</a:t>
            </a:r>
            <a:endParaRPr/>
          </a:p>
        </p:txBody>
      </p:sp>
      <p:pic>
        <p:nvPicPr>
          <p:cNvPr id="209" name="Google Shape;209;p19" title="zayedfrontend-trim12_A9VT9K1u_2Vv1.mp4">
            <a:hlinkClick r:id="rId3"/>
          </p:cNvPr>
          <p:cNvPicPr preferRelativeResize="0"/>
          <p:nvPr/>
        </p:nvPicPr>
        <p:blipFill>
          <a:blip r:embed="rId4">
            <a:alphaModFix/>
          </a:blip>
          <a:stretch>
            <a:fillRect/>
          </a:stretch>
        </p:blipFill>
        <p:spPr>
          <a:xfrm>
            <a:off x="928375" y="1460250"/>
            <a:ext cx="3643625" cy="3200400"/>
          </a:xfrm>
          <a:prstGeom prst="rect">
            <a:avLst/>
          </a:prstGeom>
          <a:noFill/>
          <a:ln>
            <a:noFill/>
          </a:ln>
        </p:spPr>
      </p:pic>
      <p:pic>
        <p:nvPicPr>
          <p:cNvPr id="210" name="Google Shape;210;p19" title="screen-recording-20200401-022016-trim-trim_MZz0GpvD_Y5GR.mp4">
            <a:hlinkClick r:id="rId5"/>
          </p:cNvPr>
          <p:cNvPicPr preferRelativeResize="0"/>
          <p:nvPr/>
        </p:nvPicPr>
        <p:blipFill>
          <a:blip r:embed="rId4">
            <a:alphaModFix/>
          </a:blip>
          <a:stretch>
            <a:fillRect/>
          </a:stretch>
        </p:blipFill>
        <p:spPr>
          <a:xfrm>
            <a:off x="4724400" y="1460250"/>
            <a:ext cx="3837376" cy="320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Filtering</a:t>
            </a:r>
            <a:endParaRPr/>
          </a:p>
        </p:txBody>
      </p:sp>
      <p:pic>
        <p:nvPicPr>
          <p:cNvPr id="216" name="Google Shape;216;p20"/>
          <p:cNvPicPr preferRelativeResize="0"/>
          <p:nvPr/>
        </p:nvPicPr>
        <p:blipFill>
          <a:blip r:embed="rId3">
            <a:alphaModFix/>
          </a:blip>
          <a:stretch>
            <a:fillRect/>
          </a:stretch>
        </p:blipFill>
        <p:spPr>
          <a:xfrm>
            <a:off x="3253925" y="1075576"/>
            <a:ext cx="2959550" cy="1970650"/>
          </a:xfrm>
          <a:prstGeom prst="rect">
            <a:avLst/>
          </a:prstGeom>
          <a:noFill/>
          <a:ln>
            <a:noFill/>
          </a:ln>
        </p:spPr>
      </p:pic>
      <p:pic>
        <p:nvPicPr>
          <p:cNvPr id="217" name="Google Shape;217;p20"/>
          <p:cNvPicPr preferRelativeResize="0"/>
          <p:nvPr/>
        </p:nvPicPr>
        <p:blipFill>
          <a:blip r:embed="rId4">
            <a:alphaModFix/>
          </a:blip>
          <a:stretch>
            <a:fillRect/>
          </a:stretch>
        </p:blipFill>
        <p:spPr>
          <a:xfrm>
            <a:off x="103475" y="1469925"/>
            <a:ext cx="2251326" cy="1181949"/>
          </a:xfrm>
          <a:prstGeom prst="rect">
            <a:avLst/>
          </a:prstGeom>
          <a:noFill/>
          <a:ln>
            <a:noFill/>
          </a:ln>
        </p:spPr>
      </p:pic>
      <p:sp>
        <p:nvSpPr>
          <p:cNvPr id="218" name="Google Shape;218;p20"/>
          <p:cNvSpPr/>
          <p:nvPr/>
        </p:nvSpPr>
        <p:spPr>
          <a:xfrm>
            <a:off x="2096400" y="1858550"/>
            <a:ext cx="872700" cy="4047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6498300" y="1858550"/>
            <a:ext cx="872700" cy="4047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0"/>
          <p:cNvPicPr preferRelativeResize="0"/>
          <p:nvPr/>
        </p:nvPicPr>
        <p:blipFill>
          <a:blip r:embed="rId5">
            <a:alphaModFix/>
          </a:blip>
          <a:stretch>
            <a:fillRect/>
          </a:stretch>
        </p:blipFill>
        <p:spPr>
          <a:xfrm>
            <a:off x="6964500" y="971150"/>
            <a:ext cx="2179500" cy="2179500"/>
          </a:xfrm>
          <a:prstGeom prst="rect">
            <a:avLst/>
          </a:prstGeom>
          <a:noFill/>
          <a:ln>
            <a:noFill/>
          </a:ln>
        </p:spPr>
      </p:pic>
      <p:pic>
        <p:nvPicPr>
          <p:cNvPr id="221" name="Google Shape;221;p20"/>
          <p:cNvPicPr preferRelativeResize="0"/>
          <p:nvPr/>
        </p:nvPicPr>
        <p:blipFill>
          <a:blip r:embed="rId6">
            <a:alphaModFix/>
          </a:blip>
          <a:stretch>
            <a:fillRect/>
          </a:stretch>
        </p:blipFill>
        <p:spPr>
          <a:xfrm>
            <a:off x="257138" y="3507945"/>
            <a:ext cx="1944000" cy="1215004"/>
          </a:xfrm>
          <a:prstGeom prst="rect">
            <a:avLst/>
          </a:prstGeom>
          <a:noFill/>
          <a:ln>
            <a:noFill/>
          </a:ln>
        </p:spPr>
      </p:pic>
      <p:pic>
        <p:nvPicPr>
          <p:cNvPr id="222" name="Google Shape;222;p20"/>
          <p:cNvPicPr preferRelativeResize="0"/>
          <p:nvPr/>
        </p:nvPicPr>
        <p:blipFill>
          <a:blip r:embed="rId7">
            <a:alphaModFix/>
          </a:blip>
          <a:stretch>
            <a:fillRect/>
          </a:stretch>
        </p:blipFill>
        <p:spPr>
          <a:xfrm>
            <a:off x="7082250" y="3507945"/>
            <a:ext cx="1944000" cy="1215004"/>
          </a:xfrm>
          <a:prstGeom prst="rect">
            <a:avLst/>
          </a:prstGeom>
          <a:noFill/>
          <a:ln>
            <a:noFill/>
          </a:ln>
        </p:spPr>
      </p:pic>
      <p:sp>
        <p:nvSpPr>
          <p:cNvPr id="223" name="Google Shape;223;p20"/>
          <p:cNvSpPr/>
          <p:nvPr/>
        </p:nvSpPr>
        <p:spPr>
          <a:xfrm>
            <a:off x="2527250" y="4039850"/>
            <a:ext cx="4168500" cy="1512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Filter Demo</a:t>
            </a:r>
            <a:endParaRPr/>
          </a:p>
        </p:txBody>
      </p:sp>
      <p:pic>
        <p:nvPicPr>
          <p:cNvPr id="229" name="Google Shape;229;p21" title="20-04-01-11-40-51.mp4">
            <a:hlinkClick r:id="rId3"/>
          </p:cNvPr>
          <p:cNvPicPr preferRelativeResize="0"/>
          <p:nvPr/>
        </p:nvPicPr>
        <p:blipFill>
          <a:blip r:embed="rId4">
            <a:alphaModFix/>
          </a:blip>
          <a:stretch>
            <a:fillRect/>
          </a:stretch>
        </p:blipFill>
        <p:spPr>
          <a:xfrm>
            <a:off x="1169325" y="1307850"/>
            <a:ext cx="685305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